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</p:sldIdLst>
  <p:sldSz cx="18288000" cy="10287000"/>
  <p:notesSz cx="6858000" cy="9144000"/>
  <p:embeddedFontLst>
    <p:embeddedFont>
      <p:font typeface="Antonio" panose="020B0604020202020204" charset="-18"/>
      <p:regular r:id="rId7"/>
    </p:embeddedFont>
    <p:embeddedFont>
      <p:font typeface="Antonio Bold" panose="020B0604020202020204" charset="-18"/>
      <p:regular r:id="rId8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68" d="100"/>
          <a:sy n="68" d="100"/>
        </p:scale>
        <p:origin x="1578" y="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2.fntdata"/><Relationship Id="rId3" Type="http://schemas.openxmlformats.org/officeDocument/2006/relationships/slide" Target="slides/slide2.xml"/><Relationship Id="rId7" Type="http://schemas.openxmlformats.org/officeDocument/2006/relationships/font" Target="fonts/font1.fntdata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1/3/2025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1/3/2025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1/3/2025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4.svg"/><Relationship Id="rId3" Type="http://schemas.openxmlformats.org/officeDocument/2006/relationships/image" Target="../media/image4.jpeg"/><Relationship Id="rId7" Type="http://schemas.openxmlformats.org/officeDocument/2006/relationships/image" Target="../media/image8.svg"/><Relationship Id="rId12" Type="http://schemas.openxmlformats.org/officeDocument/2006/relationships/image" Target="../media/image1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11" Type="http://schemas.openxmlformats.org/officeDocument/2006/relationships/image" Target="../media/image12.svg"/><Relationship Id="rId5" Type="http://schemas.openxmlformats.org/officeDocument/2006/relationships/image" Target="../media/image6.svg"/><Relationship Id="rId10" Type="http://schemas.openxmlformats.org/officeDocument/2006/relationships/image" Target="../media/image11.png"/><Relationship Id="rId4" Type="http://schemas.openxmlformats.org/officeDocument/2006/relationships/image" Target="../media/image5.png"/><Relationship Id="rId9" Type="http://schemas.openxmlformats.org/officeDocument/2006/relationships/image" Target="../media/image10.sv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svg"/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svg"/><Relationship Id="rId11" Type="http://schemas.openxmlformats.org/officeDocument/2006/relationships/image" Target="../media/image23.jpeg"/><Relationship Id="rId5" Type="http://schemas.openxmlformats.org/officeDocument/2006/relationships/image" Target="../media/image17.png"/><Relationship Id="rId10" Type="http://schemas.openxmlformats.org/officeDocument/2006/relationships/image" Target="../media/image22.svg"/><Relationship Id="rId4" Type="http://schemas.openxmlformats.org/officeDocument/2006/relationships/image" Target="../media/image16.svg"/><Relationship Id="rId9" Type="http://schemas.openxmlformats.org/officeDocument/2006/relationships/image" Target="../media/image2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3188304" y="-1513365"/>
            <a:ext cx="13313729" cy="13313729"/>
            <a:chOff x="0" y="0"/>
            <a:chExt cx="6350000" cy="63500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6350000" cy="6350000"/>
            </a:xfrm>
            <a:custGeom>
              <a:avLst/>
              <a:gdLst/>
              <a:ahLst/>
              <a:cxnLst/>
              <a:rect l="l" t="t" r="r" b="b"/>
              <a:pathLst>
                <a:path w="6350000" h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000000"/>
            </a:solidFill>
          </p:spPr>
        </p:sp>
      </p:grpSp>
      <p:grpSp>
        <p:nvGrpSpPr>
          <p:cNvPr id="4" name="Group 4"/>
          <p:cNvGrpSpPr/>
          <p:nvPr/>
        </p:nvGrpSpPr>
        <p:grpSpPr>
          <a:xfrm rot="-3270436">
            <a:off x="9315878" y="102642"/>
            <a:ext cx="12098771" cy="6654453"/>
            <a:chOff x="0" y="0"/>
            <a:chExt cx="4060919" cy="2233549"/>
          </a:xfrm>
        </p:grpSpPr>
        <p:sp>
          <p:nvSpPr>
            <p:cNvPr id="5" name="Freeform 5"/>
            <p:cNvSpPr/>
            <p:nvPr/>
          </p:nvSpPr>
          <p:spPr>
            <a:xfrm>
              <a:off x="19050" y="19050"/>
              <a:ext cx="4022947" cy="2195449"/>
            </a:xfrm>
            <a:custGeom>
              <a:avLst/>
              <a:gdLst/>
              <a:ahLst/>
              <a:cxnLst/>
              <a:rect l="l" t="t" r="r" b="b"/>
              <a:pathLst>
                <a:path w="4022947" h="2195449">
                  <a:moveTo>
                    <a:pt x="2925031" y="2195449"/>
                  </a:moveTo>
                  <a:lnTo>
                    <a:pt x="1097788" y="2195449"/>
                  </a:lnTo>
                  <a:cubicBezTo>
                    <a:pt x="491490" y="2195449"/>
                    <a:pt x="0" y="1703959"/>
                    <a:pt x="0" y="1097661"/>
                  </a:cubicBezTo>
                  <a:cubicBezTo>
                    <a:pt x="0" y="491490"/>
                    <a:pt x="491490" y="0"/>
                    <a:pt x="1097788" y="0"/>
                  </a:cubicBezTo>
                  <a:lnTo>
                    <a:pt x="2925158" y="0"/>
                  </a:lnTo>
                  <a:cubicBezTo>
                    <a:pt x="3531457" y="0"/>
                    <a:pt x="4022947" y="491490"/>
                    <a:pt x="4022947" y="1097788"/>
                  </a:cubicBezTo>
                  <a:cubicBezTo>
                    <a:pt x="4022820" y="1703959"/>
                    <a:pt x="3531329" y="2195449"/>
                    <a:pt x="2925031" y="2195449"/>
                  </a:cubicBezTo>
                  <a:close/>
                </a:path>
              </a:pathLst>
            </a:custGeom>
            <a:solidFill>
              <a:srgbClr val="FED42A"/>
            </a:solidFill>
          </p:spPr>
        </p:sp>
        <p:sp>
          <p:nvSpPr>
            <p:cNvPr id="6" name="Freeform 6"/>
            <p:cNvSpPr/>
            <p:nvPr/>
          </p:nvSpPr>
          <p:spPr>
            <a:xfrm>
              <a:off x="0" y="0"/>
              <a:ext cx="4060920" cy="2233549"/>
            </a:xfrm>
            <a:custGeom>
              <a:avLst/>
              <a:gdLst/>
              <a:ahLst/>
              <a:cxnLst/>
              <a:rect l="l" t="t" r="r" b="b"/>
              <a:pathLst>
                <a:path w="4060920" h="2233549">
                  <a:moveTo>
                    <a:pt x="2944081" y="2233549"/>
                  </a:moveTo>
                  <a:lnTo>
                    <a:pt x="1116838" y="2233549"/>
                  </a:lnTo>
                  <a:cubicBezTo>
                    <a:pt x="501015" y="2233549"/>
                    <a:pt x="0" y="1732534"/>
                    <a:pt x="0" y="1116838"/>
                  </a:cubicBezTo>
                  <a:cubicBezTo>
                    <a:pt x="0" y="501015"/>
                    <a:pt x="501015" y="0"/>
                    <a:pt x="1116838" y="0"/>
                  </a:cubicBezTo>
                  <a:lnTo>
                    <a:pt x="2944208" y="0"/>
                  </a:lnTo>
                  <a:cubicBezTo>
                    <a:pt x="3559904" y="0"/>
                    <a:pt x="4060920" y="501015"/>
                    <a:pt x="4060920" y="1116838"/>
                  </a:cubicBezTo>
                  <a:cubicBezTo>
                    <a:pt x="4060920" y="1732534"/>
                    <a:pt x="3559904" y="2233549"/>
                    <a:pt x="2944081" y="2233549"/>
                  </a:cubicBezTo>
                  <a:close/>
                  <a:moveTo>
                    <a:pt x="1116838" y="38100"/>
                  </a:moveTo>
                  <a:cubicBezTo>
                    <a:pt x="521970" y="38100"/>
                    <a:pt x="38100" y="521970"/>
                    <a:pt x="38100" y="1116838"/>
                  </a:cubicBezTo>
                  <a:cubicBezTo>
                    <a:pt x="38100" y="1711579"/>
                    <a:pt x="521970" y="2195576"/>
                    <a:pt x="1116838" y="2195576"/>
                  </a:cubicBezTo>
                  <a:lnTo>
                    <a:pt x="2944208" y="2195576"/>
                  </a:lnTo>
                  <a:cubicBezTo>
                    <a:pt x="3538950" y="2195576"/>
                    <a:pt x="4022947" y="1711706"/>
                    <a:pt x="4022947" y="1116838"/>
                  </a:cubicBezTo>
                  <a:cubicBezTo>
                    <a:pt x="4022820" y="521970"/>
                    <a:pt x="3538949" y="38100"/>
                    <a:pt x="2944081" y="38100"/>
                  </a:cubicBezTo>
                  <a:lnTo>
                    <a:pt x="1116838" y="38100"/>
                  </a:lnTo>
                  <a:close/>
                </a:path>
              </a:pathLst>
            </a:custGeom>
            <a:solidFill>
              <a:srgbClr val="F1EEEE"/>
            </a:solidFill>
          </p:spPr>
        </p:sp>
      </p:grpSp>
      <p:grpSp>
        <p:nvGrpSpPr>
          <p:cNvPr id="7" name="Group 7"/>
          <p:cNvGrpSpPr>
            <a:grpSpLocks noChangeAspect="1"/>
          </p:cNvGrpSpPr>
          <p:nvPr/>
        </p:nvGrpSpPr>
        <p:grpSpPr>
          <a:xfrm>
            <a:off x="11207104" y="2944648"/>
            <a:ext cx="5246391" cy="5246370"/>
            <a:chOff x="0" y="0"/>
            <a:chExt cx="6350000" cy="6349975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6350000" cy="6349974"/>
            </a:xfrm>
            <a:custGeom>
              <a:avLst/>
              <a:gdLst/>
              <a:ahLst/>
              <a:cxnLst/>
              <a:rect l="l" t="t" r="r" b="b"/>
              <a:pathLst>
                <a:path w="6350000" h="6349974">
                  <a:moveTo>
                    <a:pt x="6350000" y="3175025"/>
                  </a:moveTo>
                  <a:cubicBezTo>
                    <a:pt x="6350000" y="4928451"/>
                    <a:pt x="4928476" y="6349974"/>
                    <a:pt x="3175000" y="6349974"/>
                  </a:cubicBezTo>
                  <a:cubicBezTo>
                    <a:pt x="1421498" y="6349974"/>
                    <a:pt x="0" y="4928451"/>
                    <a:pt x="0" y="3175025"/>
                  </a:cubicBezTo>
                  <a:cubicBezTo>
                    <a:pt x="0" y="1421511"/>
                    <a:pt x="1421498" y="0"/>
                    <a:pt x="3175000" y="0"/>
                  </a:cubicBezTo>
                  <a:cubicBezTo>
                    <a:pt x="4928501" y="0"/>
                    <a:pt x="6350000" y="1421511"/>
                    <a:pt x="6350000" y="3175025"/>
                  </a:cubicBezTo>
                  <a:close/>
                </a:path>
              </a:pathLst>
            </a:custGeom>
            <a:blipFill>
              <a:blip r:embed="rId2"/>
              <a:stretch>
                <a:fillRect l="-25136" r="-25136"/>
              </a:stretch>
            </a:blipFill>
          </p:spPr>
        </p:sp>
      </p:grpSp>
      <p:sp>
        <p:nvSpPr>
          <p:cNvPr id="9" name="Freeform 9"/>
          <p:cNvSpPr/>
          <p:nvPr/>
        </p:nvSpPr>
        <p:spPr>
          <a:xfrm>
            <a:off x="14720738" y="513282"/>
            <a:ext cx="3257949" cy="1030836"/>
          </a:xfrm>
          <a:custGeom>
            <a:avLst/>
            <a:gdLst/>
            <a:ahLst/>
            <a:cxnLst/>
            <a:rect l="l" t="t" r="r" b="b"/>
            <a:pathLst>
              <a:path w="3257949" h="1030836">
                <a:moveTo>
                  <a:pt x="0" y="0"/>
                </a:moveTo>
                <a:lnTo>
                  <a:pt x="3257949" y="0"/>
                </a:lnTo>
                <a:lnTo>
                  <a:pt x="3257949" y="1030836"/>
                </a:lnTo>
                <a:lnTo>
                  <a:pt x="0" y="1030836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sp>
        <p:nvSpPr>
          <p:cNvPr id="10" name="TextBox 10"/>
          <p:cNvSpPr txBox="1"/>
          <p:nvPr/>
        </p:nvSpPr>
        <p:spPr>
          <a:xfrm>
            <a:off x="1028700" y="1775460"/>
            <a:ext cx="8295772" cy="66408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0560"/>
              </a:lnSpc>
            </a:pPr>
            <a:r>
              <a:rPr lang="en-US" sz="8000" b="1" spc="-360" dirty="0">
                <a:solidFill>
                  <a:srgbClr val="000000"/>
                </a:solidFill>
                <a:latin typeface="Antonio Bold"/>
                <a:ea typeface="Antonio Bold"/>
                <a:cs typeface="Antonio Bold"/>
                <a:sym typeface="Antonio Bold"/>
              </a:rPr>
              <a:t>STYPENDIA WOJEWÓDZTWA DOLNOŚLĄSKIEGO</a:t>
            </a:r>
          </a:p>
          <a:p>
            <a:pPr algn="l">
              <a:lnSpc>
                <a:spcPts val="10560"/>
              </a:lnSpc>
            </a:pPr>
            <a:r>
              <a:rPr lang="en-US" sz="8000" b="1" spc="-360" dirty="0">
                <a:solidFill>
                  <a:srgbClr val="000000"/>
                </a:solidFill>
                <a:latin typeface="Antonio Bold"/>
                <a:ea typeface="Antonio Bold"/>
                <a:cs typeface="Antonio Bold"/>
                <a:sym typeface="Antonio Bold"/>
              </a:rPr>
              <a:t>w </a:t>
            </a:r>
            <a:r>
              <a:rPr lang="en-US" sz="8000" b="1" spc="-360" dirty="0" err="1">
                <a:solidFill>
                  <a:srgbClr val="000000"/>
                </a:solidFill>
                <a:latin typeface="Antonio Bold"/>
                <a:ea typeface="Antonio Bold"/>
                <a:cs typeface="Antonio Bold"/>
                <a:sym typeface="Antonio Bold"/>
              </a:rPr>
              <a:t>obszarze</a:t>
            </a:r>
            <a:r>
              <a:rPr lang="en-US" sz="8000" b="1" spc="-360" dirty="0">
                <a:solidFill>
                  <a:srgbClr val="000000"/>
                </a:solidFill>
                <a:latin typeface="Antonio Bold"/>
                <a:ea typeface="Antonio Bold"/>
                <a:cs typeface="Antonio Bold"/>
                <a:sym typeface="Antonio Bold"/>
              </a:rPr>
              <a:t> </a:t>
            </a:r>
            <a:r>
              <a:rPr lang="en-US" sz="8000" b="1" spc="-360" dirty="0" err="1">
                <a:solidFill>
                  <a:srgbClr val="000000"/>
                </a:solidFill>
                <a:latin typeface="Antonio Bold"/>
                <a:ea typeface="Antonio Bold"/>
                <a:cs typeface="Antonio Bold"/>
                <a:sym typeface="Antonio Bold"/>
              </a:rPr>
              <a:t>kultury</a:t>
            </a:r>
            <a:endParaRPr lang="en-US" sz="8000" b="1" spc="-360" dirty="0">
              <a:solidFill>
                <a:srgbClr val="000000"/>
              </a:solidFill>
              <a:latin typeface="Antonio Bold"/>
              <a:ea typeface="Antonio Bold"/>
              <a:cs typeface="Antonio Bold"/>
              <a:sym typeface="Antonio Bold"/>
            </a:endParaRPr>
          </a:p>
          <a:p>
            <a:pPr algn="l">
              <a:lnSpc>
                <a:spcPts val="10560"/>
              </a:lnSpc>
            </a:pPr>
            <a:r>
              <a:rPr lang="en-US" sz="8000" b="1" spc="-360" dirty="0">
                <a:solidFill>
                  <a:srgbClr val="000000"/>
                </a:solidFill>
                <a:latin typeface="Antonio Bold"/>
                <a:ea typeface="Antonio Bold"/>
                <a:cs typeface="Antonio Bold"/>
                <a:sym typeface="Antonio Bold"/>
              </a:rPr>
              <a:t>w </a:t>
            </a:r>
            <a:r>
              <a:rPr lang="en-US" sz="8000" b="1" spc="-360" dirty="0" err="1">
                <a:solidFill>
                  <a:srgbClr val="000000"/>
                </a:solidFill>
                <a:latin typeface="Antonio Bold"/>
                <a:ea typeface="Antonio Bold"/>
                <a:cs typeface="Antonio Bold"/>
                <a:sym typeface="Antonio Bold"/>
              </a:rPr>
              <a:t>roku</a:t>
            </a:r>
            <a:r>
              <a:rPr lang="en-US" sz="8000" b="1" spc="-360" dirty="0">
                <a:solidFill>
                  <a:srgbClr val="000000"/>
                </a:solidFill>
                <a:latin typeface="Antonio Bold"/>
                <a:ea typeface="Antonio Bold"/>
                <a:cs typeface="Antonio Bold"/>
                <a:sym typeface="Antonio Bold"/>
              </a:rPr>
              <a:t> 2025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1028700" y="9126538"/>
            <a:ext cx="8295772" cy="2825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199"/>
              </a:lnSpc>
            </a:pPr>
            <a:r>
              <a:rPr lang="en-US" sz="1999" b="1" spc="-89">
                <a:solidFill>
                  <a:srgbClr val="000000"/>
                </a:solidFill>
                <a:latin typeface="Antonio Bold"/>
                <a:ea typeface="Antonio Bold"/>
                <a:cs typeface="Antonio Bold"/>
                <a:sym typeface="Antonio Bold"/>
              </a:rPr>
              <a:t>WROCŁAW, 9 STYCZNIA 2025 R.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D42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 noChangeAspect="1"/>
          </p:cNvGrpSpPr>
          <p:nvPr/>
        </p:nvGrpSpPr>
        <p:grpSpPr>
          <a:xfrm>
            <a:off x="-3303308" y="-680073"/>
            <a:ext cx="12447308" cy="12447258"/>
            <a:chOff x="0" y="0"/>
            <a:chExt cx="6350000" cy="6349975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6350000" cy="6349974"/>
            </a:xfrm>
            <a:custGeom>
              <a:avLst/>
              <a:gdLst/>
              <a:ahLst/>
              <a:cxnLst/>
              <a:rect l="l" t="t" r="r" b="b"/>
              <a:pathLst>
                <a:path w="6350000" h="6349974">
                  <a:moveTo>
                    <a:pt x="6350000" y="3175025"/>
                  </a:moveTo>
                  <a:cubicBezTo>
                    <a:pt x="6350000" y="4928451"/>
                    <a:pt x="4928476" y="6349974"/>
                    <a:pt x="3175000" y="6349974"/>
                  </a:cubicBezTo>
                  <a:cubicBezTo>
                    <a:pt x="1421498" y="6349974"/>
                    <a:pt x="0" y="4928451"/>
                    <a:pt x="0" y="3175025"/>
                  </a:cubicBezTo>
                  <a:cubicBezTo>
                    <a:pt x="0" y="1421511"/>
                    <a:pt x="1421498" y="0"/>
                    <a:pt x="3175000" y="0"/>
                  </a:cubicBezTo>
                  <a:cubicBezTo>
                    <a:pt x="4928501" y="0"/>
                    <a:pt x="6350000" y="1421511"/>
                    <a:pt x="6350000" y="3175025"/>
                  </a:cubicBezTo>
                  <a:close/>
                </a:path>
              </a:pathLst>
            </a:custGeom>
            <a:blipFill>
              <a:blip r:embed="rId2"/>
              <a:stretch>
                <a:fillRect l="-25136" r="-25136"/>
              </a:stretch>
            </a:blipFill>
          </p:spPr>
        </p:sp>
      </p:grpSp>
      <p:sp>
        <p:nvSpPr>
          <p:cNvPr id="4" name="Freeform 4"/>
          <p:cNvSpPr/>
          <p:nvPr/>
        </p:nvSpPr>
        <p:spPr>
          <a:xfrm>
            <a:off x="14720738" y="513282"/>
            <a:ext cx="3257949" cy="1030836"/>
          </a:xfrm>
          <a:custGeom>
            <a:avLst/>
            <a:gdLst/>
            <a:ahLst/>
            <a:cxnLst/>
            <a:rect l="l" t="t" r="r" b="b"/>
            <a:pathLst>
              <a:path w="3257949" h="1030836">
                <a:moveTo>
                  <a:pt x="0" y="0"/>
                </a:moveTo>
                <a:lnTo>
                  <a:pt x="3257949" y="0"/>
                </a:lnTo>
                <a:lnTo>
                  <a:pt x="3257949" y="1030836"/>
                </a:lnTo>
                <a:lnTo>
                  <a:pt x="0" y="1030836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graphicFrame>
        <p:nvGraphicFramePr>
          <p:cNvPr id="5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30633553"/>
              </p:ext>
            </p:extLst>
          </p:nvPr>
        </p:nvGraphicFramePr>
        <p:xfrm>
          <a:off x="9548032" y="2629746"/>
          <a:ext cx="8430655" cy="5827622"/>
        </p:xfrm>
        <a:graphic>
          <a:graphicData uri="http://schemas.openxmlformats.org/drawingml/2006/table">
            <a:tbl>
              <a:tblPr/>
              <a:tblGrid>
                <a:gridCol w="94896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8983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26803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1267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81115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2225624">
                <a:tc>
                  <a:txBody>
                    <a:bodyPr/>
                    <a:lstStyle/>
                    <a:p>
                      <a:pPr algn="ctr">
                        <a:lnSpc>
                          <a:spcPts val="3073"/>
                        </a:lnSpc>
                        <a:defRPr/>
                      </a:pPr>
                      <a:r>
                        <a:rPr lang="en-US" sz="2195">
                          <a:solidFill>
                            <a:srgbClr val="000000"/>
                          </a:solidFill>
                          <a:latin typeface="Antonio"/>
                          <a:ea typeface="Antonio"/>
                          <a:cs typeface="Antonio"/>
                          <a:sym typeface="Antonio"/>
                        </a:rPr>
                        <a:t>ROK</a:t>
                      </a:r>
                      <a:endParaRPr lang="en-US" sz="1100"/>
                    </a:p>
                  </a:txBody>
                  <a:tcPr marL="152400" marR="152400" marT="152400" marB="152400" anchor="ctr">
                    <a:lnL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3073"/>
                        </a:lnSpc>
                        <a:defRPr/>
                      </a:pPr>
                      <a:r>
                        <a:rPr lang="en-US" sz="2195">
                          <a:solidFill>
                            <a:srgbClr val="000000"/>
                          </a:solidFill>
                          <a:latin typeface="Antonio"/>
                          <a:ea typeface="Antonio"/>
                          <a:cs typeface="Antonio"/>
                          <a:sym typeface="Antonio"/>
                        </a:rPr>
                        <a:t>BUDŻET PROGRAMU</a:t>
                      </a:r>
                      <a:endParaRPr lang="en-US" sz="1100"/>
                    </a:p>
                  </a:txBody>
                  <a:tcPr marL="152400" marR="152400" marT="152400" marB="152400" anchor="ctr">
                    <a:lnL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3073"/>
                        </a:lnSpc>
                        <a:defRPr/>
                      </a:pPr>
                      <a:r>
                        <a:rPr lang="en-US" sz="2195">
                          <a:solidFill>
                            <a:srgbClr val="000000"/>
                          </a:solidFill>
                          <a:latin typeface="Antonio"/>
                          <a:ea typeface="Antonio"/>
                          <a:cs typeface="Antonio"/>
                          <a:sym typeface="Antonio"/>
                        </a:rPr>
                        <a:t>PROGI STYPENDIALNE</a:t>
                      </a:r>
                      <a:endParaRPr lang="en-US" sz="1100"/>
                    </a:p>
                  </a:txBody>
                  <a:tcPr marL="152400" marR="152400" marT="152400" marB="152400" anchor="ctr">
                    <a:lnL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3073"/>
                        </a:lnSpc>
                        <a:defRPr/>
                      </a:pPr>
                      <a:r>
                        <a:rPr lang="en-US" sz="2195" dirty="0">
                          <a:solidFill>
                            <a:srgbClr val="000000"/>
                          </a:solidFill>
                          <a:latin typeface="Antonio"/>
                          <a:ea typeface="Antonio"/>
                          <a:cs typeface="Antonio"/>
                          <a:sym typeface="Antonio"/>
                        </a:rPr>
                        <a:t>LICZBA </a:t>
                      </a:r>
                      <a:r>
                        <a:rPr lang="pl-PL" sz="2195" dirty="0">
                          <a:solidFill>
                            <a:srgbClr val="000000"/>
                          </a:solidFill>
                          <a:latin typeface="Antonio"/>
                          <a:ea typeface="Antonio"/>
                          <a:cs typeface="Antonio"/>
                          <a:sym typeface="Antonio"/>
                        </a:rPr>
                        <a:t>STYPENDIÓ</a:t>
                      </a:r>
                      <a:r>
                        <a:rPr lang="en-US" sz="2195" dirty="0">
                          <a:solidFill>
                            <a:srgbClr val="000000"/>
                          </a:solidFill>
                          <a:latin typeface="Antonio"/>
                          <a:ea typeface="Antonio"/>
                          <a:cs typeface="Antonio"/>
                          <a:sym typeface="Antonio"/>
                        </a:rPr>
                        <a:t>W</a:t>
                      </a:r>
                      <a:endParaRPr lang="en-US" sz="1100" dirty="0"/>
                    </a:p>
                  </a:txBody>
                  <a:tcPr marL="152400" marR="152400" marT="152400" marB="152400" anchor="ctr">
                    <a:lnL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3073"/>
                        </a:lnSpc>
                        <a:defRPr/>
                      </a:pPr>
                      <a:r>
                        <a:rPr lang="en-US" sz="2195">
                          <a:solidFill>
                            <a:srgbClr val="000000"/>
                          </a:solidFill>
                          <a:latin typeface="Antonio"/>
                          <a:ea typeface="Antonio"/>
                          <a:cs typeface="Antonio"/>
                          <a:sym typeface="Antonio"/>
                        </a:rPr>
                        <a:t>LICZBA ZŁOŻONYCH WNIOSKÓW</a:t>
                      </a:r>
                      <a:endParaRPr lang="en-US" sz="1100"/>
                    </a:p>
                  </a:txBody>
                  <a:tcPr marL="152400" marR="152400" marT="152400" marB="152400" anchor="ctr">
                    <a:lnL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EE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200666">
                <a:tc>
                  <a:txBody>
                    <a:bodyPr/>
                    <a:lstStyle/>
                    <a:p>
                      <a:pPr algn="ctr">
                        <a:lnSpc>
                          <a:spcPts val="3633"/>
                        </a:lnSpc>
                        <a:defRPr/>
                      </a:pPr>
                      <a:r>
                        <a:rPr lang="en-US" sz="2595">
                          <a:solidFill>
                            <a:srgbClr val="000000"/>
                          </a:solidFill>
                          <a:latin typeface="Antonio"/>
                          <a:ea typeface="Antonio"/>
                          <a:cs typeface="Antonio"/>
                          <a:sym typeface="Antonio"/>
                        </a:rPr>
                        <a:t>2022</a:t>
                      </a:r>
                      <a:endParaRPr lang="en-US" sz="1100"/>
                    </a:p>
                  </a:txBody>
                  <a:tcPr marL="152400" marR="152400" marT="152400" marB="152400" anchor="ctr">
                    <a:lnL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3633"/>
                        </a:lnSpc>
                        <a:defRPr/>
                      </a:pPr>
                      <a:r>
                        <a:rPr lang="en-US" sz="2595">
                          <a:solidFill>
                            <a:srgbClr val="000000"/>
                          </a:solidFill>
                          <a:latin typeface="Antonio"/>
                          <a:ea typeface="Antonio"/>
                          <a:cs typeface="Antonio"/>
                          <a:sym typeface="Antonio"/>
                        </a:rPr>
                        <a:t>100 000 ZŁ</a:t>
                      </a:r>
                      <a:endParaRPr lang="en-US" sz="1100"/>
                    </a:p>
                  </a:txBody>
                  <a:tcPr marL="152400" marR="152400" marT="152400" marB="152400" anchor="ctr">
                    <a:lnL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3633"/>
                        </a:lnSpc>
                        <a:defRPr/>
                      </a:pPr>
                      <a:r>
                        <a:rPr lang="en-US" sz="2595">
                          <a:solidFill>
                            <a:srgbClr val="000000"/>
                          </a:solidFill>
                          <a:latin typeface="Antonio"/>
                          <a:ea typeface="Antonio"/>
                          <a:cs typeface="Antonio"/>
                          <a:sym typeface="Antonio"/>
                        </a:rPr>
                        <a:t>5 LUB 10 TYS. ZŁ</a:t>
                      </a:r>
                      <a:endParaRPr lang="en-US" sz="1100"/>
                    </a:p>
                  </a:txBody>
                  <a:tcPr marL="152400" marR="152400" marT="152400" marB="152400" anchor="ctr">
                    <a:lnL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3633"/>
                        </a:lnSpc>
                        <a:defRPr/>
                      </a:pPr>
                      <a:r>
                        <a:rPr lang="en-US" sz="2595">
                          <a:solidFill>
                            <a:srgbClr val="000000"/>
                          </a:solidFill>
                          <a:latin typeface="Antonio"/>
                          <a:ea typeface="Antonio"/>
                          <a:cs typeface="Antonio"/>
                          <a:sym typeface="Antonio"/>
                        </a:rPr>
                        <a:t>13</a:t>
                      </a:r>
                      <a:endParaRPr lang="en-US" sz="1100"/>
                    </a:p>
                  </a:txBody>
                  <a:tcPr marL="152400" marR="152400" marT="152400" marB="152400" anchor="ctr">
                    <a:lnL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3633"/>
                        </a:lnSpc>
                        <a:defRPr/>
                      </a:pPr>
                      <a:r>
                        <a:rPr lang="en-US" sz="2595">
                          <a:solidFill>
                            <a:srgbClr val="000000"/>
                          </a:solidFill>
                          <a:latin typeface="Antonio"/>
                          <a:ea typeface="Antonio"/>
                          <a:cs typeface="Antonio"/>
                          <a:sym typeface="Antonio"/>
                        </a:rPr>
                        <a:t>30</a:t>
                      </a:r>
                      <a:endParaRPr lang="en-US" sz="1100"/>
                    </a:p>
                  </a:txBody>
                  <a:tcPr marL="152400" marR="152400" marT="152400" marB="152400" anchor="ctr">
                    <a:lnL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200666">
                <a:tc>
                  <a:txBody>
                    <a:bodyPr/>
                    <a:lstStyle/>
                    <a:p>
                      <a:pPr algn="ctr">
                        <a:lnSpc>
                          <a:spcPts val="3633"/>
                        </a:lnSpc>
                        <a:defRPr/>
                      </a:pPr>
                      <a:r>
                        <a:rPr lang="en-US" sz="2595">
                          <a:solidFill>
                            <a:srgbClr val="000000"/>
                          </a:solidFill>
                          <a:latin typeface="Antonio"/>
                          <a:ea typeface="Antonio"/>
                          <a:cs typeface="Antonio"/>
                          <a:sym typeface="Antonio"/>
                        </a:rPr>
                        <a:t>2023</a:t>
                      </a:r>
                      <a:endParaRPr lang="en-US" sz="1100"/>
                    </a:p>
                  </a:txBody>
                  <a:tcPr marL="152400" marR="152400" marT="152400" marB="152400" anchor="ctr">
                    <a:lnL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3633"/>
                        </a:lnSpc>
                        <a:defRPr/>
                      </a:pPr>
                      <a:r>
                        <a:rPr lang="en-US" sz="2595">
                          <a:solidFill>
                            <a:srgbClr val="000000"/>
                          </a:solidFill>
                          <a:latin typeface="Antonio"/>
                          <a:ea typeface="Antonio"/>
                          <a:cs typeface="Antonio"/>
                          <a:sym typeface="Antonio"/>
                        </a:rPr>
                        <a:t>200 000 ZŁ</a:t>
                      </a:r>
                      <a:endParaRPr lang="en-US" sz="1100"/>
                    </a:p>
                  </a:txBody>
                  <a:tcPr marL="152400" marR="152400" marT="152400" marB="152400" anchor="ctr">
                    <a:lnL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3633"/>
                        </a:lnSpc>
                        <a:defRPr/>
                      </a:pPr>
                      <a:r>
                        <a:rPr lang="en-US" sz="2595">
                          <a:solidFill>
                            <a:srgbClr val="000000"/>
                          </a:solidFill>
                          <a:latin typeface="Antonio"/>
                          <a:ea typeface="Antonio"/>
                          <a:cs typeface="Antonio"/>
                          <a:sym typeface="Antonio"/>
                        </a:rPr>
                        <a:t>6 LUB 12 TYS. ZŁ</a:t>
                      </a:r>
                      <a:endParaRPr lang="en-US" sz="1100"/>
                    </a:p>
                  </a:txBody>
                  <a:tcPr marL="152400" marR="152400" marT="152400" marB="152400" anchor="ctr">
                    <a:lnL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3633"/>
                        </a:lnSpc>
                        <a:defRPr/>
                      </a:pPr>
                      <a:r>
                        <a:rPr lang="en-US" sz="2595">
                          <a:solidFill>
                            <a:srgbClr val="000000"/>
                          </a:solidFill>
                          <a:latin typeface="Antonio"/>
                          <a:ea typeface="Antonio"/>
                          <a:cs typeface="Antonio"/>
                          <a:sym typeface="Antonio"/>
                        </a:rPr>
                        <a:t>20</a:t>
                      </a:r>
                      <a:endParaRPr lang="en-US" sz="1100"/>
                    </a:p>
                  </a:txBody>
                  <a:tcPr marL="152400" marR="152400" marT="152400" marB="152400" anchor="ctr">
                    <a:lnL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3633"/>
                        </a:lnSpc>
                        <a:defRPr/>
                      </a:pPr>
                      <a:r>
                        <a:rPr lang="en-US" sz="2595">
                          <a:solidFill>
                            <a:srgbClr val="000000"/>
                          </a:solidFill>
                          <a:latin typeface="Antonio"/>
                          <a:ea typeface="Antonio"/>
                          <a:cs typeface="Antonio"/>
                          <a:sym typeface="Antonio"/>
                        </a:rPr>
                        <a:t>132</a:t>
                      </a:r>
                      <a:endParaRPr lang="en-US" sz="1100"/>
                    </a:p>
                  </a:txBody>
                  <a:tcPr marL="152400" marR="152400" marT="152400" marB="152400" anchor="ctr">
                    <a:lnL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200666">
                <a:tc>
                  <a:txBody>
                    <a:bodyPr/>
                    <a:lstStyle/>
                    <a:p>
                      <a:pPr algn="ctr">
                        <a:lnSpc>
                          <a:spcPts val="3633"/>
                        </a:lnSpc>
                        <a:defRPr/>
                      </a:pPr>
                      <a:r>
                        <a:rPr lang="en-US" sz="2595">
                          <a:solidFill>
                            <a:srgbClr val="000000"/>
                          </a:solidFill>
                          <a:latin typeface="Antonio"/>
                          <a:ea typeface="Antonio"/>
                          <a:cs typeface="Antonio"/>
                          <a:sym typeface="Antonio"/>
                        </a:rPr>
                        <a:t>2024</a:t>
                      </a:r>
                      <a:endParaRPr lang="en-US" sz="1100"/>
                    </a:p>
                  </a:txBody>
                  <a:tcPr marL="152400" marR="152400" marT="152400" marB="152400" anchor="ctr">
                    <a:lnL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3633"/>
                        </a:lnSpc>
                        <a:defRPr/>
                      </a:pPr>
                      <a:r>
                        <a:rPr lang="en-US" sz="2595">
                          <a:solidFill>
                            <a:srgbClr val="000000"/>
                          </a:solidFill>
                          <a:latin typeface="Antonio"/>
                          <a:ea typeface="Antonio"/>
                          <a:cs typeface="Antonio"/>
                          <a:sym typeface="Antonio"/>
                        </a:rPr>
                        <a:t>500 000 ZŁ</a:t>
                      </a:r>
                      <a:endParaRPr lang="en-US" sz="1100"/>
                    </a:p>
                  </a:txBody>
                  <a:tcPr marL="152400" marR="152400" marT="152400" marB="152400" anchor="ctr">
                    <a:lnL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3633"/>
                        </a:lnSpc>
                        <a:defRPr/>
                      </a:pPr>
                      <a:r>
                        <a:rPr lang="en-US" sz="2595">
                          <a:solidFill>
                            <a:srgbClr val="000000"/>
                          </a:solidFill>
                          <a:latin typeface="Antonio"/>
                          <a:ea typeface="Antonio"/>
                          <a:cs typeface="Antonio"/>
                          <a:sym typeface="Antonio"/>
                        </a:rPr>
                        <a:t>8 LUB 15 TYS. ZŁ</a:t>
                      </a:r>
                      <a:endParaRPr lang="en-US" sz="1100"/>
                    </a:p>
                  </a:txBody>
                  <a:tcPr marL="152400" marR="152400" marT="152400" marB="152400" anchor="ctr">
                    <a:lnL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3633"/>
                        </a:lnSpc>
                        <a:defRPr/>
                      </a:pPr>
                      <a:r>
                        <a:rPr lang="en-US" sz="2595">
                          <a:solidFill>
                            <a:srgbClr val="000000"/>
                          </a:solidFill>
                          <a:latin typeface="Antonio"/>
                          <a:ea typeface="Antonio"/>
                          <a:cs typeface="Antonio"/>
                          <a:sym typeface="Antonio"/>
                        </a:rPr>
                        <a:t>34</a:t>
                      </a:r>
                      <a:endParaRPr lang="en-US" sz="1100"/>
                    </a:p>
                  </a:txBody>
                  <a:tcPr marL="152400" marR="152400" marT="152400" marB="152400" anchor="ctr">
                    <a:lnL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3633"/>
                        </a:lnSpc>
                        <a:defRPr/>
                      </a:pPr>
                      <a:r>
                        <a:rPr lang="en-US" sz="2595" dirty="0">
                          <a:solidFill>
                            <a:srgbClr val="000000"/>
                          </a:solidFill>
                          <a:latin typeface="Antonio"/>
                          <a:ea typeface="Antonio"/>
                          <a:cs typeface="Antonio"/>
                          <a:sym typeface="Antonio"/>
                        </a:rPr>
                        <a:t>221</a:t>
                      </a:r>
                      <a:endParaRPr lang="en-US" sz="1100" dirty="0"/>
                    </a:p>
                  </a:txBody>
                  <a:tcPr marL="152400" marR="152400" marT="152400" marB="152400" anchor="ctr">
                    <a:lnL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6" name="TextBox 6"/>
          <p:cNvSpPr txBox="1"/>
          <p:nvPr/>
        </p:nvSpPr>
        <p:spPr>
          <a:xfrm>
            <a:off x="1028700" y="3450907"/>
            <a:ext cx="7871361" cy="329946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8744"/>
              </a:lnSpc>
            </a:pPr>
            <a:r>
              <a:rPr lang="en-US" sz="6624" b="1" spc="-132" dirty="0">
                <a:solidFill>
                  <a:srgbClr val="FFFFFF"/>
                </a:solidFill>
                <a:latin typeface="Antonio Bold"/>
                <a:ea typeface="Antonio Bold"/>
                <a:cs typeface="Antonio Bold"/>
                <a:sym typeface="Antonio Bold"/>
              </a:rPr>
              <a:t>PROGRAM </a:t>
            </a:r>
          </a:p>
          <a:p>
            <a:pPr algn="l">
              <a:lnSpc>
                <a:spcPts val="8744"/>
              </a:lnSpc>
            </a:pPr>
            <a:r>
              <a:rPr lang="en-US" sz="6624" b="1" spc="-132" dirty="0">
                <a:solidFill>
                  <a:srgbClr val="FFFFFF"/>
                </a:solidFill>
                <a:latin typeface="Antonio Bold"/>
                <a:ea typeface="Antonio Bold"/>
                <a:cs typeface="Antonio Bold"/>
                <a:sym typeface="Antonio Bold"/>
              </a:rPr>
              <a:t>STYPENDIALNY </a:t>
            </a:r>
          </a:p>
          <a:p>
            <a:pPr marL="0" lvl="0" indent="0" algn="l">
              <a:lnSpc>
                <a:spcPts val="8744"/>
              </a:lnSpc>
            </a:pPr>
            <a:r>
              <a:rPr lang="en-US" sz="6624" b="1" spc="-132" dirty="0">
                <a:solidFill>
                  <a:srgbClr val="FFFFFF"/>
                </a:solidFill>
                <a:latin typeface="Antonio Bold"/>
                <a:ea typeface="Antonio Bold"/>
                <a:cs typeface="Antonio Bold"/>
                <a:sym typeface="Antonio Bold"/>
              </a:rPr>
              <a:t>NA PRZESTRZENI LAT</a:t>
            </a:r>
          </a:p>
        </p:txBody>
      </p:sp>
    </p:spTree>
  </p:cSld>
  <p:clrMapOvr>
    <a:masterClrMapping/>
  </p:clrMapOvr>
  <p:transition spd="slow">
    <p:cover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D42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6285389" y="-1503840"/>
            <a:ext cx="13313729" cy="13313729"/>
            <a:chOff x="0" y="0"/>
            <a:chExt cx="6350000" cy="63500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6350000" cy="6350000"/>
            </a:xfrm>
            <a:custGeom>
              <a:avLst/>
              <a:gdLst/>
              <a:ahLst/>
              <a:cxnLst/>
              <a:rect l="l" t="t" r="r" b="b"/>
              <a:pathLst>
                <a:path w="6350000" h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sp>
        <p:nvSpPr>
          <p:cNvPr id="4" name="Freeform 4"/>
          <p:cNvSpPr/>
          <p:nvPr/>
        </p:nvSpPr>
        <p:spPr>
          <a:xfrm>
            <a:off x="14720738" y="513282"/>
            <a:ext cx="3257949" cy="1030836"/>
          </a:xfrm>
          <a:custGeom>
            <a:avLst/>
            <a:gdLst/>
            <a:ahLst/>
            <a:cxnLst/>
            <a:rect l="l" t="t" r="r" b="b"/>
            <a:pathLst>
              <a:path w="3257949" h="1030836">
                <a:moveTo>
                  <a:pt x="0" y="0"/>
                </a:moveTo>
                <a:lnTo>
                  <a:pt x="3257949" y="0"/>
                </a:lnTo>
                <a:lnTo>
                  <a:pt x="3257949" y="1030836"/>
                </a:lnTo>
                <a:lnTo>
                  <a:pt x="0" y="1030836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grpSp>
        <p:nvGrpSpPr>
          <p:cNvPr id="5" name="Group 5"/>
          <p:cNvGrpSpPr>
            <a:grpSpLocks noChangeAspect="1"/>
          </p:cNvGrpSpPr>
          <p:nvPr/>
        </p:nvGrpSpPr>
        <p:grpSpPr>
          <a:xfrm>
            <a:off x="-4204471" y="-680073"/>
            <a:ext cx="12447308" cy="12447258"/>
            <a:chOff x="0" y="0"/>
            <a:chExt cx="6350000" cy="6349975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6350000" cy="6349974"/>
            </a:xfrm>
            <a:custGeom>
              <a:avLst/>
              <a:gdLst/>
              <a:ahLst/>
              <a:cxnLst/>
              <a:rect l="l" t="t" r="r" b="b"/>
              <a:pathLst>
                <a:path w="6350000" h="6349974">
                  <a:moveTo>
                    <a:pt x="6350000" y="3175025"/>
                  </a:moveTo>
                  <a:cubicBezTo>
                    <a:pt x="6350000" y="4928451"/>
                    <a:pt x="4928476" y="6349974"/>
                    <a:pt x="3175000" y="6349974"/>
                  </a:cubicBezTo>
                  <a:cubicBezTo>
                    <a:pt x="1421498" y="6349974"/>
                    <a:pt x="0" y="4928451"/>
                    <a:pt x="0" y="3175025"/>
                  </a:cubicBezTo>
                  <a:cubicBezTo>
                    <a:pt x="0" y="1421511"/>
                    <a:pt x="1421498" y="0"/>
                    <a:pt x="3175000" y="0"/>
                  </a:cubicBezTo>
                  <a:cubicBezTo>
                    <a:pt x="4928501" y="0"/>
                    <a:pt x="6350000" y="1421511"/>
                    <a:pt x="6350000" y="3175025"/>
                  </a:cubicBezTo>
                  <a:close/>
                </a:path>
              </a:pathLst>
            </a:custGeom>
            <a:blipFill>
              <a:blip r:embed="rId3"/>
              <a:stretch>
                <a:fillRect l="-25136" r="-25136"/>
              </a:stretch>
            </a:blipFill>
          </p:spPr>
        </p:sp>
      </p:grpSp>
      <p:grpSp>
        <p:nvGrpSpPr>
          <p:cNvPr id="7" name="Group 7"/>
          <p:cNvGrpSpPr/>
          <p:nvPr/>
        </p:nvGrpSpPr>
        <p:grpSpPr>
          <a:xfrm>
            <a:off x="9832768" y="2271479"/>
            <a:ext cx="8145919" cy="953952"/>
            <a:chOff x="0" y="0"/>
            <a:chExt cx="10861225" cy="1271935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1681645" cy="1271935"/>
            </a:xfrm>
            <a:custGeom>
              <a:avLst/>
              <a:gdLst/>
              <a:ahLst/>
              <a:cxnLst/>
              <a:rect l="l" t="t" r="r" b="b"/>
              <a:pathLst>
                <a:path w="1681645" h="1271935">
                  <a:moveTo>
                    <a:pt x="0" y="0"/>
                  </a:moveTo>
                  <a:lnTo>
                    <a:pt x="1681645" y="0"/>
                  </a:lnTo>
                  <a:lnTo>
                    <a:pt x="1681645" y="1271935"/>
                  </a:lnTo>
                  <a:lnTo>
                    <a:pt x="0" y="127193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9" name="TextBox 9"/>
            <p:cNvSpPr txBox="1"/>
            <p:nvPr/>
          </p:nvSpPr>
          <p:spPr>
            <a:xfrm>
              <a:off x="2187525" y="300153"/>
              <a:ext cx="8673700" cy="62400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998"/>
                </a:lnSpc>
              </a:pPr>
              <a:r>
                <a:rPr lang="en-US" sz="2855">
                  <a:solidFill>
                    <a:srgbClr val="FFFFFF"/>
                  </a:solidFill>
                  <a:latin typeface="Antonio"/>
                  <a:ea typeface="Antonio"/>
                  <a:cs typeface="Antonio"/>
                  <a:sym typeface="Antonio"/>
                </a:rPr>
                <a:t>NABÓR TRWA DO 31 STYCZNIA 2025 R.</a:t>
              </a:r>
            </a:p>
          </p:txBody>
        </p:sp>
      </p:grpSp>
      <p:grpSp>
        <p:nvGrpSpPr>
          <p:cNvPr id="10" name="Group 10"/>
          <p:cNvGrpSpPr/>
          <p:nvPr/>
        </p:nvGrpSpPr>
        <p:grpSpPr>
          <a:xfrm>
            <a:off x="9832768" y="3539604"/>
            <a:ext cx="8145919" cy="903775"/>
            <a:chOff x="0" y="0"/>
            <a:chExt cx="10861225" cy="1205033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1593193" cy="1205033"/>
            </a:xfrm>
            <a:custGeom>
              <a:avLst/>
              <a:gdLst/>
              <a:ahLst/>
              <a:cxnLst/>
              <a:rect l="l" t="t" r="r" b="b"/>
              <a:pathLst>
                <a:path w="1593193" h="1205033">
                  <a:moveTo>
                    <a:pt x="0" y="0"/>
                  </a:moveTo>
                  <a:lnTo>
                    <a:pt x="1593193" y="0"/>
                  </a:lnTo>
                  <a:lnTo>
                    <a:pt x="1593193" y="1205033"/>
                  </a:lnTo>
                  <a:lnTo>
                    <a:pt x="0" y="120503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12" name="TextBox 12"/>
            <p:cNvSpPr txBox="1"/>
            <p:nvPr/>
          </p:nvSpPr>
          <p:spPr>
            <a:xfrm>
              <a:off x="2187525" y="266701"/>
              <a:ext cx="8673700" cy="62400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998"/>
                </a:lnSpc>
              </a:pPr>
              <a:r>
                <a:rPr lang="en-US" sz="2855">
                  <a:solidFill>
                    <a:srgbClr val="FFFFFF"/>
                  </a:solidFill>
                  <a:latin typeface="Antonio"/>
                  <a:ea typeface="Antonio"/>
                  <a:cs typeface="Antonio"/>
                  <a:sym typeface="Antonio"/>
                </a:rPr>
                <a:t>BUDŻET PROGRAMU WYNOSI 600 TYS. ZŁ</a:t>
              </a:r>
            </a:p>
          </p:txBody>
        </p:sp>
      </p:grpSp>
      <p:grpSp>
        <p:nvGrpSpPr>
          <p:cNvPr id="13" name="Group 13"/>
          <p:cNvGrpSpPr/>
          <p:nvPr/>
        </p:nvGrpSpPr>
        <p:grpSpPr>
          <a:xfrm>
            <a:off x="9984117" y="4757552"/>
            <a:ext cx="7994571" cy="1261234"/>
            <a:chOff x="0" y="0"/>
            <a:chExt cx="10659428" cy="1681645"/>
          </a:xfrm>
        </p:grpSpPr>
        <p:sp>
          <p:nvSpPr>
            <p:cNvPr id="14" name="Freeform 14"/>
            <p:cNvSpPr/>
            <p:nvPr/>
          </p:nvSpPr>
          <p:spPr>
            <a:xfrm>
              <a:off x="0" y="0"/>
              <a:ext cx="1278051" cy="1681645"/>
            </a:xfrm>
            <a:custGeom>
              <a:avLst/>
              <a:gdLst/>
              <a:ahLst/>
              <a:cxnLst/>
              <a:rect l="l" t="t" r="r" b="b"/>
              <a:pathLst>
                <a:path w="1278051" h="1681645">
                  <a:moveTo>
                    <a:pt x="0" y="0"/>
                  </a:moveTo>
                  <a:lnTo>
                    <a:pt x="1278051" y="0"/>
                  </a:lnTo>
                  <a:lnTo>
                    <a:pt x="1278051" y="1681645"/>
                  </a:lnTo>
                  <a:lnTo>
                    <a:pt x="0" y="168164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15" name="TextBox 15"/>
            <p:cNvSpPr txBox="1"/>
            <p:nvPr/>
          </p:nvSpPr>
          <p:spPr>
            <a:xfrm>
              <a:off x="1985727" y="168458"/>
              <a:ext cx="8673700" cy="129710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998"/>
                </a:lnSpc>
              </a:pPr>
              <a:r>
                <a:rPr lang="en-US" sz="2855">
                  <a:solidFill>
                    <a:srgbClr val="FFFFFF"/>
                  </a:solidFill>
                  <a:latin typeface="Antonio"/>
                  <a:ea typeface="Antonio"/>
                  <a:cs typeface="Antonio"/>
                  <a:sym typeface="Antonio"/>
                </a:rPr>
                <a:t>PROJEKTY MUSZĄ ZOSTAĆ ZREALIZOWANE</a:t>
              </a:r>
            </a:p>
            <a:p>
              <a:pPr algn="ctr">
                <a:lnSpc>
                  <a:spcPts val="3998"/>
                </a:lnSpc>
              </a:pPr>
              <a:r>
                <a:rPr lang="en-US" sz="2855">
                  <a:solidFill>
                    <a:srgbClr val="FFFFFF"/>
                  </a:solidFill>
                  <a:latin typeface="Antonio"/>
                  <a:ea typeface="Antonio"/>
                  <a:cs typeface="Antonio"/>
                  <a:sym typeface="Antonio"/>
                </a:rPr>
                <a:t>DO 31 GRUDNIA 2025 R.</a:t>
              </a:r>
            </a:p>
          </p:txBody>
        </p:sp>
      </p:grpSp>
      <p:sp>
        <p:nvSpPr>
          <p:cNvPr id="16" name="Freeform 16"/>
          <p:cNvSpPr/>
          <p:nvPr/>
        </p:nvSpPr>
        <p:spPr>
          <a:xfrm>
            <a:off x="9992848" y="6332959"/>
            <a:ext cx="941075" cy="1168377"/>
          </a:xfrm>
          <a:custGeom>
            <a:avLst/>
            <a:gdLst/>
            <a:ahLst/>
            <a:cxnLst/>
            <a:rect l="l" t="t" r="r" b="b"/>
            <a:pathLst>
              <a:path w="941075" h="1168377">
                <a:moveTo>
                  <a:pt x="0" y="0"/>
                </a:moveTo>
                <a:lnTo>
                  <a:pt x="941075" y="0"/>
                </a:lnTo>
                <a:lnTo>
                  <a:pt x="941075" y="1168377"/>
                </a:lnTo>
                <a:lnTo>
                  <a:pt x="0" y="1168377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</p:sp>
      <p:sp>
        <p:nvSpPr>
          <p:cNvPr id="17" name="TextBox 17"/>
          <p:cNvSpPr txBox="1"/>
          <p:nvPr/>
        </p:nvSpPr>
        <p:spPr>
          <a:xfrm>
            <a:off x="11473412" y="6400967"/>
            <a:ext cx="6505275" cy="98473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998"/>
              </a:lnSpc>
            </a:pPr>
            <a:r>
              <a:rPr lang="en-US" sz="2855" dirty="0">
                <a:solidFill>
                  <a:srgbClr val="FFFFFF"/>
                </a:solidFill>
                <a:latin typeface="Antonio"/>
                <a:ea typeface="Antonio"/>
                <a:cs typeface="Antonio"/>
                <a:sym typeface="Antonio"/>
              </a:rPr>
              <a:t>REALIZACJA PROJEKTÓW POWINNA MIEĆ MIEJSCE TERENIE WOJEWÓDZTWA DOLNOŚLĄSKIEGO</a:t>
            </a:r>
          </a:p>
        </p:txBody>
      </p:sp>
      <p:sp>
        <p:nvSpPr>
          <p:cNvPr id="18" name="TextBox 18"/>
          <p:cNvSpPr txBox="1"/>
          <p:nvPr/>
        </p:nvSpPr>
        <p:spPr>
          <a:xfrm>
            <a:off x="11473412" y="7929945"/>
            <a:ext cx="6505275" cy="98473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998"/>
              </a:lnSpc>
            </a:pPr>
            <a:r>
              <a:rPr lang="en-US" sz="2855">
                <a:solidFill>
                  <a:srgbClr val="FFFFFF"/>
                </a:solidFill>
                <a:latin typeface="Antonio"/>
                <a:ea typeface="Antonio"/>
                <a:cs typeface="Antonio"/>
                <a:sym typeface="Antonio"/>
              </a:rPr>
              <a:t>ROZSTRZYGNIĘCIE NABORU PLANOWANE</a:t>
            </a:r>
          </a:p>
          <a:p>
            <a:pPr algn="ctr">
              <a:lnSpc>
                <a:spcPts val="3998"/>
              </a:lnSpc>
            </a:pPr>
            <a:r>
              <a:rPr lang="en-US" sz="2855">
                <a:solidFill>
                  <a:srgbClr val="FFFFFF"/>
                </a:solidFill>
                <a:latin typeface="Antonio"/>
                <a:ea typeface="Antonio"/>
                <a:cs typeface="Antonio"/>
                <a:sym typeface="Antonio"/>
              </a:rPr>
              <a:t>JEST W PIERWSZYM KWARTALE BR.</a:t>
            </a:r>
          </a:p>
        </p:txBody>
      </p:sp>
      <p:sp>
        <p:nvSpPr>
          <p:cNvPr id="19" name="Freeform 19"/>
          <p:cNvSpPr/>
          <p:nvPr/>
        </p:nvSpPr>
        <p:spPr>
          <a:xfrm>
            <a:off x="9984117" y="7815509"/>
            <a:ext cx="1261234" cy="1261234"/>
          </a:xfrm>
          <a:custGeom>
            <a:avLst/>
            <a:gdLst/>
            <a:ahLst/>
            <a:cxnLst/>
            <a:rect l="l" t="t" r="r" b="b"/>
            <a:pathLst>
              <a:path w="1261234" h="1261234">
                <a:moveTo>
                  <a:pt x="0" y="0"/>
                </a:moveTo>
                <a:lnTo>
                  <a:pt x="1261234" y="0"/>
                </a:lnTo>
                <a:lnTo>
                  <a:pt x="1261234" y="1261234"/>
                </a:lnTo>
                <a:lnTo>
                  <a:pt x="0" y="1261234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</p:sp>
      <p:sp>
        <p:nvSpPr>
          <p:cNvPr id="20" name="TextBox 20"/>
          <p:cNvSpPr txBox="1"/>
          <p:nvPr/>
        </p:nvSpPr>
        <p:spPr>
          <a:xfrm>
            <a:off x="1028700" y="3450907"/>
            <a:ext cx="7871361" cy="329946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8744"/>
              </a:lnSpc>
            </a:pPr>
            <a:r>
              <a:rPr lang="en-US" sz="6624" b="1" spc="-132" dirty="0">
                <a:solidFill>
                  <a:srgbClr val="FFFFFF"/>
                </a:solidFill>
                <a:latin typeface="Antonio Bold"/>
                <a:ea typeface="Antonio Bold"/>
                <a:cs typeface="Antonio Bold"/>
                <a:sym typeface="Antonio Bold"/>
              </a:rPr>
              <a:t>NAJWAŻNIEJSZE</a:t>
            </a:r>
          </a:p>
          <a:p>
            <a:pPr marL="0" lvl="0" indent="0" algn="l">
              <a:lnSpc>
                <a:spcPts val="8744"/>
              </a:lnSpc>
            </a:pPr>
            <a:r>
              <a:rPr lang="en-US" sz="6624" b="1" spc="-132" dirty="0">
                <a:solidFill>
                  <a:srgbClr val="FFFFFF"/>
                </a:solidFill>
                <a:latin typeface="Antonio Bold"/>
                <a:ea typeface="Antonio Bold"/>
                <a:cs typeface="Antonio Bold"/>
                <a:sym typeface="Antonio Bold"/>
              </a:rPr>
              <a:t>ZASADY NABORU STYPENDIALNEGO</a:t>
            </a:r>
          </a:p>
        </p:txBody>
      </p:sp>
    </p:spTree>
  </p:cSld>
  <p:clrMapOvr>
    <a:masterClrMapping/>
  </p:clrMapOvr>
  <p:transition spd="slow">
    <p:cover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D42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4720738" y="513282"/>
            <a:ext cx="3257949" cy="1030836"/>
          </a:xfrm>
          <a:custGeom>
            <a:avLst/>
            <a:gdLst/>
            <a:ahLst/>
            <a:cxnLst/>
            <a:rect l="l" t="t" r="r" b="b"/>
            <a:pathLst>
              <a:path w="3257949" h="1030836">
                <a:moveTo>
                  <a:pt x="0" y="0"/>
                </a:moveTo>
                <a:lnTo>
                  <a:pt x="3257949" y="0"/>
                </a:lnTo>
                <a:lnTo>
                  <a:pt x="3257949" y="1030836"/>
                </a:lnTo>
                <a:lnTo>
                  <a:pt x="0" y="1030836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9222845" y="5137108"/>
            <a:ext cx="1142934" cy="901879"/>
          </a:xfrm>
          <a:custGeom>
            <a:avLst/>
            <a:gdLst/>
            <a:ahLst/>
            <a:cxnLst/>
            <a:rect l="l" t="t" r="r" b="b"/>
            <a:pathLst>
              <a:path w="1523912" h="1202505">
                <a:moveTo>
                  <a:pt x="0" y="0"/>
                </a:moveTo>
                <a:lnTo>
                  <a:pt x="1523912" y="0"/>
                </a:lnTo>
                <a:lnTo>
                  <a:pt x="1523912" y="1202505"/>
                </a:lnTo>
                <a:lnTo>
                  <a:pt x="0" y="1202505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9198118" y="6346541"/>
            <a:ext cx="1192388" cy="969086"/>
          </a:xfrm>
          <a:custGeom>
            <a:avLst/>
            <a:gdLst/>
            <a:ahLst/>
            <a:cxnLst/>
            <a:rect l="l" t="t" r="r" b="b"/>
            <a:pathLst>
              <a:path w="1589850" h="1292115">
                <a:moveTo>
                  <a:pt x="0" y="0"/>
                </a:moveTo>
                <a:lnTo>
                  <a:pt x="1589850" y="0"/>
                </a:lnTo>
                <a:lnTo>
                  <a:pt x="1589850" y="1292114"/>
                </a:lnTo>
                <a:lnTo>
                  <a:pt x="0" y="1292114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9206441" y="7886700"/>
            <a:ext cx="1175743" cy="1175743"/>
          </a:xfrm>
          <a:custGeom>
            <a:avLst/>
            <a:gdLst/>
            <a:ahLst/>
            <a:cxnLst/>
            <a:rect l="l" t="t" r="r" b="b"/>
            <a:pathLst>
              <a:path w="1567657" h="1567657">
                <a:moveTo>
                  <a:pt x="0" y="0"/>
                </a:moveTo>
                <a:lnTo>
                  <a:pt x="1567657" y="0"/>
                </a:lnTo>
                <a:lnTo>
                  <a:pt x="1567657" y="1567657"/>
                </a:lnTo>
                <a:lnTo>
                  <a:pt x="0" y="1567657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>
            <a:off x="9265674" y="2968634"/>
            <a:ext cx="1057275" cy="1057275"/>
          </a:xfrm>
          <a:custGeom>
            <a:avLst/>
            <a:gdLst/>
            <a:ahLst/>
            <a:cxnLst/>
            <a:rect l="l" t="t" r="r" b="b"/>
            <a:pathLst>
              <a:path w="1409700" h="1409700">
                <a:moveTo>
                  <a:pt x="0" y="0"/>
                </a:moveTo>
                <a:lnTo>
                  <a:pt x="1409700" y="0"/>
                </a:lnTo>
                <a:lnTo>
                  <a:pt x="1409700" y="1409700"/>
                </a:lnTo>
                <a:lnTo>
                  <a:pt x="0" y="1409700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</p:sp>
      <p:sp>
        <p:nvSpPr>
          <p:cNvPr id="8" name="TextBox 8"/>
          <p:cNvSpPr txBox="1"/>
          <p:nvPr/>
        </p:nvSpPr>
        <p:spPr>
          <a:xfrm>
            <a:off x="10581006" y="2235760"/>
            <a:ext cx="7397682" cy="252755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998"/>
              </a:lnSpc>
            </a:pPr>
            <a:r>
              <a:rPr lang="en-US" sz="2855" dirty="0">
                <a:solidFill>
                  <a:srgbClr val="FFFFFF"/>
                </a:solidFill>
                <a:latin typeface="Antonio"/>
                <a:ea typeface="Antonio"/>
                <a:cs typeface="Antonio"/>
                <a:sym typeface="Antonio"/>
              </a:rPr>
              <a:t>PROJEKTY REALIZOWANE MOGĄ BYĆ  M.IN. W DZIEDZINACH: </a:t>
            </a:r>
          </a:p>
          <a:p>
            <a:pPr algn="ctr">
              <a:lnSpc>
                <a:spcPts val="3998"/>
              </a:lnSpc>
            </a:pPr>
            <a:r>
              <a:rPr lang="en-US" sz="2855" dirty="0">
                <a:solidFill>
                  <a:srgbClr val="FFFFFF"/>
                </a:solidFill>
                <a:latin typeface="Antonio"/>
                <a:ea typeface="Antonio"/>
                <a:cs typeface="Antonio"/>
                <a:sym typeface="Antonio"/>
              </a:rPr>
              <a:t>LITERATURA, TEATR, MUZYKA,</a:t>
            </a:r>
          </a:p>
          <a:p>
            <a:pPr algn="ctr">
              <a:lnSpc>
                <a:spcPts val="3998"/>
              </a:lnSpc>
            </a:pPr>
            <a:r>
              <a:rPr lang="en-US" sz="2855" dirty="0">
                <a:solidFill>
                  <a:srgbClr val="FFFFFF"/>
                </a:solidFill>
                <a:latin typeface="Antonio"/>
                <a:ea typeface="Antonio"/>
                <a:cs typeface="Antonio"/>
                <a:sym typeface="Antonio"/>
              </a:rPr>
              <a:t>TANIEC, SZTUKI WIZUALNE, FILM,</a:t>
            </a:r>
          </a:p>
          <a:p>
            <a:pPr algn="ctr">
              <a:lnSpc>
                <a:spcPts val="3998"/>
              </a:lnSpc>
            </a:pPr>
            <a:r>
              <a:rPr lang="en-US" sz="2855" dirty="0">
                <a:solidFill>
                  <a:srgbClr val="FFFFFF"/>
                </a:solidFill>
                <a:latin typeface="Antonio"/>
                <a:ea typeface="Antonio"/>
                <a:cs typeface="Antonio"/>
                <a:sym typeface="Antonio"/>
              </a:rPr>
              <a:t> DZIAŁANIA O CHARAKTERZE ANIMACJI KULTURALNEJ,</a:t>
            </a:r>
          </a:p>
          <a:p>
            <a:pPr algn="ctr">
              <a:lnSpc>
                <a:spcPts val="3998"/>
              </a:lnSpc>
            </a:pPr>
            <a:r>
              <a:rPr lang="en-US" sz="2855" dirty="0">
                <a:solidFill>
                  <a:srgbClr val="FFFFFF"/>
                </a:solidFill>
                <a:latin typeface="Antonio"/>
                <a:ea typeface="Antonio"/>
                <a:cs typeface="Antonio"/>
                <a:sym typeface="Antonio"/>
              </a:rPr>
              <a:t>INTERDYSCYPLINARNE I INNE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11165127" y="5074248"/>
            <a:ext cx="6505275" cy="97282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998"/>
              </a:lnSpc>
            </a:pPr>
            <a:r>
              <a:rPr lang="en-US" sz="2855">
                <a:solidFill>
                  <a:srgbClr val="FFFFFF"/>
                </a:solidFill>
                <a:latin typeface="Antonio"/>
                <a:ea typeface="Antonio"/>
                <a:cs typeface="Antonio"/>
                <a:sym typeface="Antonio"/>
              </a:rPr>
              <a:t>WNIOSKI STYPENDIALNE SKŁADANE MOGĄ BYĆ</a:t>
            </a:r>
          </a:p>
          <a:p>
            <a:pPr algn="ctr">
              <a:lnSpc>
                <a:spcPts val="3998"/>
              </a:lnSpc>
            </a:pPr>
            <a:r>
              <a:rPr lang="en-US" sz="2855">
                <a:solidFill>
                  <a:srgbClr val="FFFFFF"/>
                </a:solidFill>
                <a:latin typeface="Antonio"/>
                <a:ea typeface="Antonio"/>
                <a:cs typeface="Antonio"/>
                <a:sym typeface="Antonio"/>
              </a:rPr>
              <a:t>ZA POMOCĄ PLATFORMY EPUAP ORAZ E-DORĘCZEŃ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11165127" y="6317285"/>
            <a:ext cx="6505275" cy="97282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998"/>
              </a:lnSpc>
            </a:pPr>
            <a:r>
              <a:rPr lang="en-US" sz="2855" dirty="0">
                <a:solidFill>
                  <a:srgbClr val="FFFFFF"/>
                </a:solidFill>
                <a:latin typeface="Antonio"/>
                <a:ea typeface="Antonio"/>
                <a:cs typeface="Antonio"/>
                <a:sym typeface="Antonio"/>
              </a:rPr>
              <a:t>WYSOKOŚĆ PRZYZNANEGO STYPENDIUM</a:t>
            </a:r>
          </a:p>
          <a:p>
            <a:pPr algn="ctr">
              <a:lnSpc>
                <a:spcPts val="3998"/>
              </a:lnSpc>
            </a:pPr>
            <a:r>
              <a:rPr lang="en-US" sz="2855" dirty="0">
                <a:solidFill>
                  <a:srgbClr val="FFFFFF"/>
                </a:solidFill>
                <a:latin typeface="Antonio"/>
                <a:ea typeface="Antonio"/>
                <a:cs typeface="Antonio"/>
                <a:sym typeface="Antonio"/>
              </a:rPr>
              <a:t>MOŻE WYNOSIĆ 8 000 ZŁ LUB 15 000 ZŁ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11165127" y="7713961"/>
            <a:ext cx="6505275" cy="15016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998"/>
              </a:lnSpc>
            </a:pPr>
            <a:r>
              <a:rPr lang="en-US" sz="2855" dirty="0">
                <a:solidFill>
                  <a:srgbClr val="FFFFFF"/>
                </a:solidFill>
                <a:latin typeface="Antonio"/>
                <a:ea typeface="Antonio"/>
                <a:cs typeface="Antonio"/>
                <a:sym typeface="Antonio"/>
              </a:rPr>
              <a:t>STYPENDIA PRZYZNAWANE SĄ OSOBOM FIZYCZNYM,</a:t>
            </a:r>
            <a:r>
              <a:rPr lang="pl-PL" sz="2855" dirty="0">
                <a:solidFill>
                  <a:srgbClr val="FFFFFF"/>
                </a:solidFill>
                <a:latin typeface="Antonio"/>
                <a:ea typeface="Antonio"/>
                <a:cs typeface="Antonio"/>
                <a:sym typeface="Antonio"/>
              </a:rPr>
              <a:t> ZAMIESZKAŁYM NA TERENIE DOLEGO ŚLĄSKA,</a:t>
            </a:r>
            <a:br>
              <a:rPr lang="pl-PL" sz="2855" dirty="0">
                <a:solidFill>
                  <a:srgbClr val="FFFFFF"/>
                </a:solidFill>
                <a:latin typeface="Antonio"/>
                <a:ea typeface="Antonio"/>
                <a:cs typeface="Antonio"/>
                <a:sym typeface="Antonio"/>
              </a:rPr>
            </a:br>
            <a:r>
              <a:rPr lang="en-US" sz="2855" dirty="0">
                <a:solidFill>
                  <a:srgbClr val="FFFFFF"/>
                </a:solidFill>
                <a:latin typeface="Antonio"/>
                <a:ea typeface="Antonio"/>
                <a:cs typeface="Antonio"/>
                <a:sym typeface="Antonio"/>
              </a:rPr>
              <a:t>A WNIOSKOWAĆ MOŻNA TYLKO INDYWIDUALNIE</a:t>
            </a:r>
          </a:p>
        </p:txBody>
      </p:sp>
      <p:grpSp>
        <p:nvGrpSpPr>
          <p:cNvPr id="12" name="Group 12"/>
          <p:cNvGrpSpPr>
            <a:grpSpLocks noChangeAspect="1"/>
          </p:cNvGrpSpPr>
          <p:nvPr/>
        </p:nvGrpSpPr>
        <p:grpSpPr>
          <a:xfrm>
            <a:off x="-4204471" y="-680073"/>
            <a:ext cx="12447308" cy="12447258"/>
            <a:chOff x="0" y="0"/>
            <a:chExt cx="6350000" cy="6349975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6350000" cy="6349974"/>
            </a:xfrm>
            <a:custGeom>
              <a:avLst/>
              <a:gdLst/>
              <a:ahLst/>
              <a:cxnLst/>
              <a:rect l="l" t="t" r="r" b="b"/>
              <a:pathLst>
                <a:path w="6350000" h="6349974">
                  <a:moveTo>
                    <a:pt x="6350000" y="3175025"/>
                  </a:moveTo>
                  <a:cubicBezTo>
                    <a:pt x="6350000" y="4928451"/>
                    <a:pt x="4928476" y="6349974"/>
                    <a:pt x="3175000" y="6349974"/>
                  </a:cubicBezTo>
                  <a:cubicBezTo>
                    <a:pt x="1421498" y="6349974"/>
                    <a:pt x="0" y="4928451"/>
                    <a:pt x="0" y="3175025"/>
                  </a:cubicBezTo>
                  <a:cubicBezTo>
                    <a:pt x="0" y="1421511"/>
                    <a:pt x="1421498" y="0"/>
                    <a:pt x="3175000" y="0"/>
                  </a:cubicBezTo>
                  <a:cubicBezTo>
                    <a:pt x="4928501" y="0"/>
                    <a:pt x="6350000" y="1421511"/>
                    <a:pt x="6350000" y="3175025"/>
                  </a:cubicBezTo>
                  <a:close/>
                </a:path>
              </a:pathLst>
            </a:custGeom>
            <a:blipFill>
              <a:blip r:embed="rId11"/>
              <a:stretch>
                <a:fillRect t="-10241" b="-10241"/>
              </a:stretch>
            </a:blipFill>
          </p:spPr>
        </p:sp>
      </p:grpSp>
      <p:sp>
        <p:nvSpPr>
          <p:cNvPr id="14" name="TextBox 14"/>
          <p:cNvSpPr txBox="1"/>
          <p:nvPr/>
        </p:nvSpPr>
        <p:spPr>
          <a:xfrm>
            <a:off x="1028700" y="3450907"/>
            <a:ext cx="7871361" cy="329946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8744"/>
              </a:lnSpc>
            </a:pPr>
            <a:r>
              <a:rPr lang="en-US" sz="6624" b="1" spc="-132" dirty="0">
                <a:solidFill>
                  <a:srgbClr val="FFFFFF"/>
                </a:solidFill>
                <a:latin typeface="Antonio Bold"/>
                <a:ea typeface="Antonio Bold"/>
                <a:cs typeface="Antonio Bold"/>
                <a:sym typeface="Antonio Bold"/>
              </a:rPr>
              <a:t>NAJWAŻNIEJSZE</a:t>
            </a:r>
          </a:p>
          <a:p>
            <a:pPr marL="0" lvl="0" indent="0" algn="l">
              <a:lnSpc>
                <a:spcPts val="8744"/>
              </a:lnSpc>
            </a:pPr>
            <a:r>
              <a:rPr lang="en-US" sz="6624" b="1" spc="-132" dirty="0">
                <a:solidFill>
                  <a:srgbClr val="FFFFFF"/>
                </a:solidFill>
                <a:latin typeface="Antonio Bold"/>
                <a:ea typeface="Antonio Bold"/>
                <a:cs typeface="Antonio Bold"/>
                <a:sym typeface="Antonio Bold"/>
              </a:rPr>
              <a:t>ZASADY NABORU STYPENDIALNEGO</a:t>
            </a:r>
          </a:p>
        </p:txBody>
      </p:sp>
    </p:spTree>
  </p:cSld>
  <p:clrMapOvr>
    <a:masterClrMapping/>
  </p:clrMapOvr>
  <p:transition spd="slow">
    <p:cover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3188304" y="-1513365"/>
            <a:ext cx="13313729" cy="13313729"/>
            <a:chOff x="0" y="0"/>
            <a:chExt cx="6350000" cy="63500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6350000" cy="6350000"/>
            </a:xfrm>
            <a:custGeom>
              <a:avLst/>
              <a:gdLst/>
              <a:ahLst/>
              <a:cxnLst/>
              <a:rect l="l" t="t" r="r" b="b"/>
              <a:pathLst>
                <a:path w="6350000" h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000000"/>
            </a:solidFill>
          </p:spPr>
        </p:sp>
      </p:grpSp>
      <p:grpSp>
        <p:nvGrpSpPr>
          <p:cNvPr id="4" name="Group 4"/>
          <p:cNvGrpSpPr/>
          <p:nvPr/>
        </p:nvGrpSpPr>
        <p:grpSpPr>
          <a:xfrm rot="-3270436">
            <a:off x="9315878" y="102642"/>
            <a:ext cx="12098771" cy="6654453"/>
            <a:chOff x="0" y="0"/>
            <a:chExt cx="4060919" cy="2233549"/>
          </a:xfrm>
        </p:grpSpPr>
        <p:sp>
          <p:nvSpPr>
            <p:cNvPr id="5" name="Freeform 5"/>
            <p:cNvSpPr/>
            <p:nvPr/>
          </p:nvSpPr>
          <p:spPr>
            <a:xfrm>
              <a:off x="19050" y="19050"/>
              <a:ext cx="4022947" cy="2195449"/>
            </a:xfrm>
            <a:custGeom>
              <a:avLst/>
              <a:gdLst/>
              <a:ahLst/>
              <a:cxnLst/>
              <a:rect l="l" t="t" r="r" b="b"/>
              <a:pathLst>
                <a:path w="4022947" h="2195449">
                  <a:moveTo>
                    <a:pt x="2925031" y="2195449"/>
                  </a:moveTo>
                  <a:lnTo>
                    <a:pt x="1097788" y="2195449"/>
                  </a:lnTo>
                  <a:cubicBezTo>
                    <a:pt x="491490" y="2195449"/>
                    <a:pt x="0" y="1703959"/>
                    <a:pt x="0" y="1097661"/>
                  </a:cubicBezTo>
                  <a:cubicBezTo>
                    <a:pt x="0" y="491490"/>
                    <a:pt x="491490" y="0"/>
                    <a:pt x="1097788" y="0"/>
                  </a:cubicBezTo>
                  <a:lnTo>
                    <a:pt x="2925158" y="0"/>
                  </a:lnTo>
                  <a:cubicBezTo>
                    <a:pt x="3531457" y="0"/>
                    <a:pt x="4022947" y="491490"/>
                    <a:pt x="4022947" y="1097788"/>
                  </a:cubicBezTo>
                  <a:cubicBezTo>
                    <a:pt x="4022820" y="1703959"/>
                    <a:pt x="3531329" y="2195449"/>
                    <a:pt x="2925031" y="2195449"/>
                  </a:cubicBezTo>
                  <a:close/>
                </a:path>
              </a:pathLst>
            </a:custGeom>
            <a:solidFill>
              <a:srgbClr val="FED42A"/>
            </a:solidFill>
          </p:spPr>
        </p:sp>
        <p:sp>
          <p:nvSpPr>
            <p:cNvPr id="6" name="Freeform 6"/>
            <p:cNvSpPr/>
            <p:nvPr/>
          </p:nvSpPr>
          <p:spPr>
            <a:xfrm>
              <a:off x="0" y="0"/>
              <a:ext cx="4060920" cy="2233549"/>
            </a:xfrm>
            <a:custGeom>
              <a:avLst/>
              <a:gdLst/>
              <a:ahLst/>
              <a:cxnLst/>
              <a:rect l="l" t="t" r="r" b="b"/>
              <a:pathLst>
                <a:path w="4060920" h="2233549">
                  <a:moveTo>
                    <a:pt x="2944081" y="2233549"/>
                  </a:moveTo>
                  <a:lnTo>
                    <a:pt x="1116838" y="2233549"/>
                  </a:lnTo>
                  <a:cubicBezTo>
                    <a:pt x="501015" y="2233549"/>
                    <a:pt x="0" y="1732534"/>
                    <a:pt x="0" y="1116838"/>
                  </a:cubicBezTo>
                  <a:cubicBezTo>
                    <a:pt x="0" y="501015"/>
                    <a:pt x="501015" y="0"/>
                    <a:pt x="1116838" y="0"/>
                  </a:cubicBezTo>
                  <a:lnTo>
                    <a:pt x="2944208" y="0"/>
                  </a:lnTo>
                  <a:cubicBezTo>
                    <a:pt x="3559904" y="0"/>
                    <a:pt x="4060920" y="501015"/>
                    <a:pt x="4060920" y="1116838"/>
                  </a:cubicBezTo>
                  <a:cubicBezTo>
                    <a:pt x="4060920" y="1732534"/>
                    <a:pt x="3559904" y="2233549"/>
                    <a:pt x="2944081" y="2233549"/>
                  </a:cubicBezTo>
                  <a:close/>
                  <a:moveTo>
                    <a:pt x="1116838" y="38100"/>
                  </a:moveTo>
                  <a:cubicBezTo>
                    <a:pt x="521970" y="38100"/>
                    <a:pt x="38100" y="521970"/>
                    <a:pt x="38100" y="1116838"/>
                  </a:cubicBezTo>
                  <a:cubicBezTo>
                    <a:pt x="38100" y="1711579"/>
                    <a:pt x="521970" y="2195576"/>
                    <a:pt x="1116838" y="2195576"/>
                  </a:cubicBezTo>
                  <a:lnTo>
                    <a:pt x="2944208" y="2195576"/>
                  </a:lnTo>
                  <a:cubicBezTo>
                    <a:pt x="3538950" y="2195576"/>
                    <a:pt x="4022947" y="1711706"/>
                    <a:pt x="4022947" y="1116838"/>
                  </a:cubicBezTo>
                  <a:cubicBezTo>
                    <a:pt x="4022820" y="521970"/>
                    <a:pt x="3538949" y="38100"/>
                    <a:pt x="2944081" y="38100"/>
                  </a:cubicBezTo>
                  <a:lnTo>
                    <a:pt x="1116838" y="38100"/>
                  </a:lnTo>
                  <a:close/>
                </a:path>
              </a:pathLst>
            </a:custGeom>
            <a:solidFill>
              <a:srgbClr val="F1EEEE"/>
            </a:solidFill>
          </p:spPr>
        </p:sp>
      </p:grpSp>
      <p:grpSp>
        <p:nvGrpSpPr>
          <p:cNvPr id="7" name="Group 7"/>
          <p:cNvGrpSpPr>
            <a:grpSpLocks noChangeAspect="1"/>
          </p:cNvGrpSpPr>
          <p:nvPr/>
        </p:nvGrpSpPr>
        <p:grpSpPr>
          <a:xfrm>
            <a:off x="11207104" y="2944648"/>
            <a:ext cx="5246391" cy="5246370"/>
            <a:chOff x="0" y="0"/>
            <a:chExt cx="6350000" cy="6349975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6350000" cy="6349974"/>
            </a:xfrm>
            <a:custGeom>
              <a:avLst/>
              <a:gdLst/>
              <a:ahLst/>
              <a:cxnLst/>
              <a:rect l="l" t="t" r="r" b="b"/>
              <a:pathLst>
                <a:path w="6350000" h="6349974">
                  <a:moveTo>
                    <a:pt x="6350000" y="3175025"/>
                  </a:moveTo>
                  <a:cubicBezTo>
                    <a:pt x="6350000" y="4928451"/>
                    <a:pt x="4928476" y="6349974"/>
                    <a:pt x="3175000" y="6349974"/>
                  </a:cubicBezTo>
                  <a:cubicBezTo>
                    <a:pt x="1421498" y="6349974"/>
                    <a:pt x="0" y="4928451"/>
                    <a:pt x="0" y="3175025"/>
                  </a:cubicBezTo>
                  <a:cubicBezTo>
                    <a:pt x="0" y="1421511"/>
                    <a:pt x="1421498" y="0"/>
                    <a:pt x="3175000" y="0"/>
                  </a:cubicBezTo>
                  <a:cubicBezTo>
                    <a:pt x="4928501" y="0"/>
                    <a:pt x="6350000" y="1421511"/>
                    <a:pt x="6350000" y="3175025"/>
                  </a:cubicBezTo>
                  <a:close/>
                </a:path>
              </a:pathLst>
            </a:custGeom>
            <a:blipFill>
              <a:blip r:embed="rId2"/>
              <a:stretch>
                <a:fillRect l="-25136" r="-25136"/>
              </a:stretch>
            </a:blipFill>
          </p:spPr>
        </p:sp>
      </p:grpSp>
      <p:sp>
        <p:nvSpPr>
          <p:cNvPr id="9" name="TextBox 9"/>
          <p:cNvSpPr txBox="1"/>
          <p:nvPr/>
        </p:nvSpPr>
        <p:spPr>
          <a:xfrm>
            <a:off x="1028700" y="1775460"/>
            <a:ext cx="8295772" cy="66408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0560"/>
              </a:lnSpc>
            </a:pPr>
            <a:r>
              <a:rPr lang="en-US" sz="8000" b="1" spc="-360">
                <a:solidFill>
                  <a:srgbClr val="000000"/>
                </a:solidFill>
                <a:latin typeface="Antonio Bold"/>
                <a:ea typeface="Antonio Bold"/>
                <a:cs typeface="Antonio Bold"/>
                <a:sym typeface="Antonio Bold"/>
              </a:rPr>
              <a:t>STYPENDIA WOJEWÓDZTWA DOLNOŚLĄSKIEGO</a:t>
            </a:r>
          </a:p>
          <a:p>
            <a:pPr algn="l">
              <a:lnSpc>
                <a:spcPts val="10560"/>
              </a:lnSpc>
            </a:pPr>
            <a:r>
              <a:rPr lang="en-US" sz="8000" b="1" spc="-360">
                <a:solidFill>
                  <a:srgbClr val="000000"/>
                </a:solidFill>
                <a:latin typeface="Antonio Bold"/>
                <a:ea typeface="Antonio Bold"/>
                <a:cs typeface="Antonio Bold"/>
                <a:sym typeface="Antonio Bold"/>
              </a:rPr>
              <a:t>w obszarze kultury</a:t>
            </a:r>
          </a:p>
          <a:p>
            <a:pPr algn="l">
              <a:lnSpc>
                <a:spcPts val="10560"/>
              </a:lnSpc>
            </a:pPr>
            <a:r>
              <a:rPr lang="en-US" sz="8000" b="1" spc="-360">
                <a:solidFill>
                  <a:srgbClr val="000000"/>
                </a:solidFill>
                <a:latin typeface="Antonio Bold"/>
                <a:ea typeface="Antonio Bold"/>
                <a:cs typeface="Antonio Bold"/>
                <a:sym typeface="Antonio Bold"/>
              </a:rPr>
              <a:t>w roku 2025</a:t>
            </a:r>
          </a:p>
        </p:txBody>
      </p:sp>
      <p:sp>
        <p:nvSpPr>
          <p:cNvPr id="10" name="Freeform 10"/>
          <p:cNvSpPr/>
          <p:nvPr/>
        </p:nvSpPr>
        <p:spPr>
          <a:xfrm>
            <a:off x="14720738" y="513282"/>
            <a:ext cx="3257949" cy="1030836"/>
          </a:xfrm>
          <a:custGeom>
            <a:avLst/>
            <a:gdLst/>
            <a:ahLst/>
            <a:cxnLst/>
            <a:rect l="l" t="t" r="r" b="b"/>
            <a:pathLst>
              <a:path w="3257949" h="1030836">
                <a:moveTo>
                  <a:pt x="0" y="0"/>
                </a:moveTo>
                <a:lnTo>
                  <a:pt x="3257949" y="0"/>
                </a:lnTo>
                <a:lnTo>
                  <a:pt x="3257949" y="1030836"/>
                </a:lnTo>
                <a:lnTo>
                  <a:pt x="0" y="1030836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sp>
        <p:nvSpPr>
          <p:cNvPr id="11" name="TextBox 11"/>
          <p:cNvSpPr txBox="1"/>
          <p:nvPr/>
        </p:nvSpPr>
        <p:spPr>
          <a:xfrm>
            <a:off x="1028700" y="9126538"/>
            <a:ext cx="8295772" cy="2825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199"/>
              </a:lnSpc>
            </a:pPr>
            <a:r>
              <a:rPr lang="en-US" sz="1999" b="1" spc="-89">
                <a:solidFill>
                  <a:srgbClr val="000000"/>
                </a:solidFill>
                <a:latin typeface="Antonio Bold"/>
                <a:ea typeface="Antonio Bold"/>
                <a:cs typeface="Antonio Bold"/>
                <a:sym typeface="Antonio Bold"/>
              </a:rPr>
              <a:t>WROCŁAW, 9 STYCZNIA 2025 R.</a:t>
            </a:r>
          </a:p>
        </p:txBody>
      </p:sp>
    </p:spTree>
  </p:cSld>
  <p:clrMapOvr>
    <a:masterClrMapping/>
  </p:clrMapOvr>
  <p:transition spd="slow">
    <p:cover/>
  </p:transition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146</TotalTime>
  <Words>209</Words>
  <Application>Microsoft Office PowerPoint</Application>
  <PresentationFormat>Niestandardowy</PresentationFormat>
  <Paragraphs>52</Paragraphs>
  <Slides>5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4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5</vt:i4>
      </vt:variant>
    </vt:vector>
  </HeadingPairs>
  <TitlesOfParts>
    <vt:vector size="10" baseType="lpstr">
      <vt:lpstr>Antonio Bold</vt:lpstr>
      <vt:lpstr>Antonio</vt:lpstr>
      <vt:lpstr>Arial</vt:lpstr>
      <vt:lpstr>Calibri</vt:lpstr>
      <vt:lpstr>Office Theme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Zielona Czarno-biała Korporacyjna Geometryczna Prezentacja biznesowa – biznesplan </dc:title>
  <cp:lastModifiedBy>Cezary Olejnik</cp:lastModifiedBy>
  <cp:revision>6</cp:revision>
  <dcterms:created xsi:type="dcterms:W3CDTF">2006-08-16T00:00:00Z</dcterms:created>
  <dcterms:modified xsi:type="dcterms:W3CDTF">2025-01-03T12:09:19Z</dcterms:modified>
  <dc:identifier>DAGbCoT_ays</dc:identifier>
</cp:coreProperties>
</file>